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4" r:id="rId2"/>
    <p:sldId id="290" r:id="rId3"/>
    <p:sldId id="361" r:id="rId4"/>
    <p:sldId id="360" r:id="rId5"/>
    <p:sldId id="363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EED"/>
    <a:srgbClr val="979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/>
    <p:restoredTop sz="92679"/>
  </p:normalViewPr>
  <p:slideViewPr>
    <p:cSldViewPr snapToGrid="0" snapToObjects="1">
      <p:cViewPr varScale="1">
        <p:scale>
          <a:sx n="88" d="100"/>
          <a:sy n="88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978D-5076-5A40-8915-C6FA2C47E9B4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5ACE-5248-A542-A5D8-B2851B225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C131-EC78-8346-9955-8518AEDCEB0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6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this map help you to understand how discourse markers work? Class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15ACE-5248-A542-A5D8-B2851B2259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3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3DAB37-4C29-7348-BBBC-200254134F15}" type="slidenum">
              <a:rPr lang="en-US"/>
              <a:pPr/>
              <a:t>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Times" charset="0"/>
              </a:rPr>
              <a:t>Choose the definition you most think accurately describes the job of a discourse marker. Think-pair-share your choice. Can you find agreement? Think-pair-share-square. Are we still in agreement?</a:t>
            </a:r>
          </a:p>
        </p:txBody>
      </p:sp>
    </p:spTree>
    <p:extLst>
      <p:ext uri="{BB962C8B-B14F-4D97-AF65-F5344CB8AC3E}">
        <p14:creationId xmlns:p14="http://schemas.microsoft.com/office/powerpoint/2010/main" val="18577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3DAB37-4C29-7348-BBBC-200254134F15}" type="slidenum">
              <a:rPr lang="en-US"/>
              <a:pPr/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Times" charset="0"/>
              </a:rPr>
              <a:t>For reference/printing.</a:t>
            </a:r>
          </a:p>
        </p:txBody>
      </p:sp>
    </p:spTree>
    <p:extLst>
      <p:ext uri="{BB962C8B-B14F-4D97-AF65-F5344CB8AC3E}">
        <p14:creationId xmlns:p14="http://schemas.microsoft.com/office/powerpoint/2010/main" val="82117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580816-F438-D342-A6A6-33730EB92340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05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4448-77D3-5449-A683-705413653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22A95-5C02-504E-8577-23C036C3E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AB6A-D904-0C41-87D4-B9AD75E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7E54-6FB7-1445-81FF-4C0DE204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4D1-BCD8-A742-A92E-8D71CAB4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A662-078F-7F4E-8D10-5273936B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3EFB8-07C0-ED40-8483-63FA060AF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1019-95FF-D94D-AF36-C41CA83A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43E8-3EAC-AF48-A0F0-E59CE8F7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C031D-F66E-624F-93B9-FF1C82CE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0362A-11BB-5447-B876-B4CAD99D6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AD3D-E9D9-8444-9E00-D0FFBC626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9C5D-F6FE-714D-B515-D976A851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33F0-380A-F84A-B7DF-4BB77CA9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43CDB-AD75-5046-ACB2-C4BF1D8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84ED-019C-0142-BA8B-17CF1B3E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3079-3E24-E943-A5E0-55EBEF3D6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C486-1A9D-934D-B6BF-68EBABAF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176CA-EABD-B344-BEB4-B6EE350C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813BF-FD49-C540-969C-424F67CD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0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37DA-899D-4F43-A831-B4C22125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F6D4-410B-884E-9AB7-BE6472AD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7C7B-B829-C44E-A276-2EA78FFA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4514-A683-8147-A7C0-84089259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90D4-8114-4145-BC22-71DAB3B1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16DF-C45A-1B44-A84D-3D43AFFF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E552-3748-8644-A4B9-04E4CDD57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1EDC8-47C0-E043-AD7B-764B19CEA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D0DCF-F110-BF4B-9523-8A4D5A91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14FA6-1BC9-6D4D-BC5D-3F8E8A56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6E024-3A4B-1A46-BCB0-F47B915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80AF-A557-DD46-B671-AE698B05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A3E7-5553-834D-B857-0107D8A27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A29DA-B6E4-1748-8E02-BADCCF087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45A74-A338-FF4A-8B3C-9E42A7607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41DF6-6701-B840-B823-50F682FBB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0E365-06A0-7D45-A65B-D60E6B32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45CD1-CD49-F64E-A56A-B1A75FDE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70F37-6EB3-E74B-BD01-7276909B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38C5-0F06-7549-98F2-86B90634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53B01-C8EB-874D-B2DF-8095329F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CFD95-550D-2D47-A48B-61C9BF16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548CA-0880-AA44-88B3-BB4F665F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DBEE8-60C9-B741-AC5C-5A34CD9A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07FB3-523E-F842-BDDC-5C4618D6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06C1-A7DD-5143-BCB0-82718980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A4D6-521B-D54E-A078-916B85A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7451-0654-4B4C-9666-E3A24879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5798C-CFFD-5E4A-9F42-1555CF782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3047C-E2F4-1048-98A5-4A866B71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2103B-C02F-5A45-AE16-EE6782CA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8C8A-7F3F-A042-919F-71EB90A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91E7-D515-1643-8219-234C55F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25782-D2F7-1945-A9FC-93899C982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4D030-AF63-7641-85EC-5E3B8204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4E123-B8EB-3640-8FC9-1E831D0C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1867-556C-2949-8F1E-EC420F2F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51E0-C35D-9A48-9F5E-4C9EBB61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C39F-369A-6347-BFCA-1B34DD15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8884-2412-7842-BA62-C579F5E3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217F6-881C-8B4C-A96B-B82AF7D98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034E-30E3-5B42-91A3-5C03D3AF6E0B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5EC8-8B58-414F-AB31-3024F5F20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CD67-1C09-D34C-A28E-8D803B604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0B46-ADB7-4C4E-BEBA-E8599A9B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0" y="286021"/>
            <a:ext cx="1778784" cy="2109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22524" y="107495"/>
            <a:ext cx="67528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7200" b="1" dirty="0"/>
              <a:t>SILENT STARTER: </a:t>
            </a:r>
            <a:endParaRPr lang="en-US" sz="7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F30E24-6445-9C4D-946E-18C3D9960120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04CF5-6764-6241-AF22-F39BB4DA3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4" y="3498579"/>
            <a:ext cx="2184400" cy="307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C05B9-E8FC-0A42-B068-30BDA5698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09" y="3769899"/>
            <a:ext cx="3865222" cy="2802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5AAE4-2C0B-0C42-9055-40F37B0C8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072" y="3201179"/>
            <a:ext cx="5048102" cy="3527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2F295-9DD0-C94E-AF1D-CEA5BC791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109" y="1443484"/>
            <a:ext cx="2723816" cy="2055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D1CF2-72F8-E44E-8FC5-483414534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2385" y="42444"/>
            <a:ext cx="2026662" cy="2802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9182D0-DC67-5040-817C-D3BD59E1AAD9}"/>
              </a:ext>
            </a:extLst>
          </p:cNvPr>
          <p:cNvSpPr txBox="1"/>
          <p:nvPr/>
        </p:nvSpPr>
        <p:spPr>
          <a:xfrm>
            <a:off x="5428560" y="1092243"/>
            <a:ext cx="4606979" cy="19527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What might a discourse marker be?</a:t>
            </a:r>
          </a:p>
          <a:p>
            <a:r>
              <a:rPr lang="en-US" sz="2400" b="1" dirty="0"/>
              <a:t>Write your own definition. 5 mins</a:t>
            </a:r>
          </a:p>
          <a:p>
            <a:r>
              <a:rPr lang="en-US" sz="2400" b="1" dirty="0"/>
              <a:t>What would you choose to symbolize a discourse marker?</a:t>
            </a:r>
          </a:p>
        </p:txBody>
      </p:sp>
    </p:spTree>
    <p:extLst>
      <p:ext uri="{BB962C8B-B14F-4D97-AF65-F5344CB8AC3E}">
        <p14:creationId xmlns:p14="http://schemas.microsoft.com/office/powerpoint/2010/main" val="246235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226E35-0E86-7144-BB31-6638A1BE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10" y="294364"/>
            <a:ext cx="1938338" cy="2054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F1D96-16B9-BE46-BF0A-B499BB3E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509" y="529819"/>
            <a:ext cx="5554960" cy="11430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+mn-lt"/>
              </a:rPr>
              <a:t>ESTABLISH:</a:t>
            </a:r>
            <a:endParaRPr lang="en-US"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hape 96">
            <a:extLst>
              <a:ext uri="{FF2B5EF4-FFF2-40B4-BE49-F238E27FC236}">
                <a16:creationId xmlns:a16="http://schemas.microsoft.com/office/drawing/2014/main" id="{94C573BB-CC40-DC46-872A-44B565387A2E}"/>
              </a:ext>
            </a:extLst>
          </p:cNvPr>
          <p:cNvSpPr txBox="1"/>
          <p:nvPr/>
        </p:nvSpPr>
        <p:spPr>
          <a:xfrm>
            <a:off x="2052888" y="2764423"/>
            <a:ext cx="8086223" cy="2828304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TITLE: DISCOURSE MARKERS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TBAT use discourse markers successfully.</a:t>
            </a:r>
          </a:p>
        </p:txBody>
      </p:sp>
    </p:spTree>
    <p:extLst>
      <p:ext uri="{BB962C8B-B14F-4D97-AF65-F5344CB8AC3E}">
        <p14:creationId xmlns:p14="http://schemas.microsoft.com/office/powerpoint/2010/main" val="40345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161E0-C659-CB49-8F01-27E3D7DD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37" y="222456"/>
            <a:ext cx="8846288" cy="64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2362464" y="340477"/>
            <a:ext cx="7487315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Calibri" charset="0"/>
              </a:rPr>
              <a:t>                    </a:t>
            </a:r>
            <a:r>
              <a:rPr lang="en-US" sz="4000" b="1" dirty="0">
                <a:solidFill>
                  <a:srgbClr val="002060"/>
                </a:solidFill>
                <a:latin typeface="Calibri" charset="0"/>
              </a:rPr>
              <a:t>Connectives/Discourse markers:</a:t>
            </a:r>
            <a:endParaRPr lang="en-US" sz="2400" dirty="0">
              <a:solidFill>
                <a:srgbClr val="FFFF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Discourse markers plot your narrative for you. They let the reader navigate their way through a text with ease. 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Discourse markers are words that connect ideas.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Discourse markers signpost the reader through your thoughts, idea and opinions.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7A0BD-DC83-B24E-BD96-8A1701C28008}"/>
              </a:ext>
            </a:extLst>
          </p:cNvPr>
          <p:cNvSpPr txBox="1"/>
          <p:nvPr/>
        </p:nvSpPr>
        <p:spPr>
          <a:xfrm>
            <a:off x="1564982" y="1814932"/>
            <a:ext cx="77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ED00-262A-9D46-AAF1-F3B91A782ECA}"/>
              </a:ext>
            </a:extLst>
          </p:cNvPr>
          <p:cNvSpPr txBox="1"/>
          <p:nvPr/>
        </p:nvSpPr>
        <p:spPr>
          <a:xfrm>
            <a:off x="1564982" y="3541353"/>
            <a:ext cx="77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7FF05-D7C0-194A-83B1-CFA707D84EF1}"/>
              </a:ext>
            </a:extLst>
          </p:cNvPr>
          <p:cNvSpPr txBox="1"/>
          <p:nvPr/>
        </p:nvSpPr>
        <p:spPr>
          <a:xfrm>
            <a:off x="1585223" y="5169603"/>
            <a:ext cx="77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6C208C-19FB-5C43-8171-0E936834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44737"/>
            <a:ext cx="1509823" cy="17901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81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2523824" y="193709"/>
            <a:ext cx="880711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Calibri" charset="0"/>
              </a:rPr>
              <a:t>Discourse markers to further improve essay writing:</a:t>
            </a:r>
            <a:endParaRPr lang="en-US" sz="2800" dirty="0">
              <a:solidFill>
                <a:srgbClr val="FFFF00"/>
              </a:solidFill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Adding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and, also, as well as, moreover, too, furthermore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Cause &amp; effect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because, so, therefore, thus, consequently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Sequencing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next, then, first, finally, meanwhile, before, after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Qualifying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however, although, unless, except, if, as long as, apart from, yet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Emphasising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above all, in particular, especially, significantly, indeed, notably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Illustrating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for example, such as, for instance, as revealed by, in the case of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Comparing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equally, in the same way, similarly, likewise, as with, like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Contrasting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whereas, instead of, alternatively, otherwise, unlike, on the other hand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55168-66AD-A445-921B-439767FA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8" y="407670"/>
            <a:ext cx="2120824" cy="2120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536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499131" y="495043"/>
            <a:ext cx="533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7200" b="1" dirty="0">
                <a:latin typeface="+mn-lt"/>
                <a:ea typeface="ＭＳ Ｐゴシック" charset="-128"/>
              </a:rPr>
              <a:t>REVIEW</a:t>
            </a:r>
            <a:endParaRPr lang="en-US" altLang="en-US" sz="7200" b="1" dirty="0">
              <a:latin typeface="+mn-lt"/>
              <a:ea typeface="ＭＳ Ｐゴシック" charset="-128"/>
            </a:endParaRPr>
          </a:p>
        </p:txBody>
      </p:sp>
      <p:pic>
        <p:nvPicPr>
          <p:cNvPr id="26627" name="Picture 4" descr="27023-Clipart-Illustration-Of-A-Red-Pencil-Marking-Of-Items-On-A-Check-List-On-A-Clip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4" y="316505"/>
            <a:ext cx="1989545" cy="18100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82F57-A6A9-B04B-9E91-1D4074B45FC4}"/>
              </a:ext>
            </a:extLst>
          </p:cNvPr>
          <p:cNvSpPr/>
          <p:nvPr/>
        </p:nvSpPr>
        <p:spPr>
          <a:xfrm>
            <a:off x="645042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Which three discourses markers do you think are the most effective?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F9EEA-CC62-3D4A-812E-84D77E88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54707"/>
            <a:ext cx="58547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Template 2019" id="{D93F3460-CACB-3548-B7A9-2C8ACBBD55F0}" vid="{2F61DEF0-2789-074F-9D1B-E49977336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305</Words>
  <Application>Microsoft Macintosh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</vt:lpstr>
      <vt:lpstr>Office Theme</vt:lpstr>
      <vt:lpstr>PowerPoint Presentation</vt:lpstr>
      <vt:lpstr>ESTABLISH:</vt:lpstr>
      <vt:lpstr>PowerPoint Presentation</vt:lpstr>
      <vt:lpstr>PowerPoint Presentation</vt:lpstr>
      <vt:lpstr>PowerPoint Presentation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2019-01-14T17:29:15Z</dcterms:created>
  <dcterms:modified xsi:type="dcterms:W3CDTF">2019-05-01T15:22:14Z</dcterms:modified>
</cp:coreProperties>
</file>